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1" r:id="rId3"/>
    <p:sldId id="257" r:id="rId4"/>
    <p:sldId id="259" r:id="rId5"/>
    <p:sldId id="283" r:id="rId6"/>
    <p:sldId id="282" r:id="rId7"/>
    <p:sldId id="260" r:id="rId8"/>
    <p:sldId id="262" r:id="rId9"/>
    <p:sldId id="276" r:id="rId10"/>
    <p:sldId id="278" r:id="rId11"/>
    <p:sldId id="279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ma Verberne" initials="WV" lastIdx="3" clrIdx="0">
    <p:extLst>
      <p:ext uri="{19B8F6BF-5375-455C-9EA6-DF929625EA0E}">
        <p15:presenceInfo xmlns:p15="http://schemas.microsoft.com/office/powerpoint/2012/main" userId="S::vewi@roc-teraa.nl::9889b4dc-7f1f-47ce-9ab6-918208e57f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042"/>
    <a:srgbClr val="5A8B25"/>
    <a:srgbClr val="3B6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2T13:31:58.047" idx="2">
    <p:pos x="672" y="2067"/>
    <p:text>Mentimeter: Graag zelf een aanmaken. De volgende vragen heb ik verwerkt:
Wat versta jij onder maatschappelijk ondernemen?
Wat verwacht jij dat we bij dit vak gaan doen?
Heb jij ooit een activiteit georganiseerd? Zoja, wat dan?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645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1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0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599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34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0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1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27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17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C0A3-BE84-4D97-803B-F5A09C41182B}" type="datetime2">
              <a:rPr lang="en-US" smtClean="0"/>
              <a:t>Friday, October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ZW.20MZ.a _ Inge Huybers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8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6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1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2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0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3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3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7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CEBAA-92CF-4EE5-9D3A-A5DFA58724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Arial Black" panose="020B0A04020102020204" pitchFamily="34" charset="0"/>
              </a:rPr>
              <a:t>Crypto: vliegende start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5836E2-6A04-42F1-A01C-36727A973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91200" y="3407395"/>
            <a:ext cx="9755187" cy="550333"/>
          </a:xfrm>
        </p:spPr>
        <p:txBody>
          <a:bodyPr/>
          <a:lstStyle/>
          <a:p>
            <a:pPr algn="ctr"/>
            <a:r>
              <a:rPr lang="nl-NL" dirty="0"/>
              <a:t>Welkom!</a:t>
            </a:r>
          </a:p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57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A7D3571A-4CC7-4B7B-A624-FC36FFCA4912}"/>
              </a:ext>
            </a:extLst>
          </p:cNvPr>
          <p:cNvSpPr txBox="1"/>
          <p:nvPr/>
        </p:nvSpPr>
        <p:spPr>
          <a:xfrm>
            <a:off x="720634" y="664661"/>
            <a:ext cx="1039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486042"/>
                </a:solidFill>
                <a:latin typeface="+mj-lt"/>
              </a:rPr>
              <a:t>Timing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3F2A8660-DCAA-4B54-9694-785D8F2F81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634" y="1434102"/>
            <a:ext cx="10394707" cy="4069714"/>
          </a:xfrm>
        </p:spPr>
        <p:txBody>
          <a:bodyPr>
            <a:normAutofit/>
          </a:bodyPr>
          <a:lstStyle/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lang="nl-NL" sz="28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</a:t>
            </a: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Wanneer instappen?</a:t>
            </a:r>
            <a:b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Marktmoment timen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Gemiddeld instappen (DCA)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486042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Wanneer uitstappen?</a:t>
            </a:r>
            <a:b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Marktmoment timen</a:t>
            </a:r>
            <a:b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Gemiddeld uitstappen (DCA)</a:t>
            </a:r>
          </a:p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(Dis)connectie reguliere markt</a:t>
            </a:r>
            <a:br>
              <a:rPr lang="nl-NL" sz="18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sz="18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</a:t>
            </a: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Langere termijn</a:t>
            </a:r>
            <a:endParaRPr lang="nl-NL" sz="2800" cap="none" dirty="0">
              <a:solidFill>
                <a:srgbClr val="48604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2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A7D3571A-4CC7-4B7B-A624-FC36FFCA4912}"/>
              </a:ext>
            </a:extLst>
          </p:cNvPr>
          <p:cNvSpPr txBox="1"/>
          <p:nvPr/>
        </p:nvSpPr>
        <p:spPr>
          <a:xfrm>
            <a:off x="720634" y="664661"/>
            <a:ext cx="1039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486042"/>
                </a:solidFill>
                <a:latin typeface="+mj-lt"/>
              </a:rPr>
              <a:t>Bonus: Geldstroom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3F2A8660-DCAA-4B54-9694-785D8F2F81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633" y="664661"/>
            <a:ext cx="10394707" cy="3895539"/>
          </a:xfrm>
        </p:spPr>
        <p:txBody>
          <a:bodyPr>
            <a:normAutofit/>
          </a:bodyPr>
          <a:lstStyle/>
          <a:p>
            <a:pPr marL="0" indent="0">
              <a:buClr>
                <a:srgbClr val="486042"/>
              </a:buClr>
              <a:buNone/>
            </a:pPr>
            <a:endParaRPr lang="nl-NL" sz="3200" cap="none" dirty="0">
              <a:solidFill>
                <a:srgbClr val="486042"/>
              </a:solidFill>
              <a:latin typeface="Arial Black" panose="020B0A04020102020204" pitchFamily="34" charset="0"/>
            </a:endParaRPr>
          </a:p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Staking </a:t>
            </a:r>
            <a:r>
              <a:rPr lang="nl-NL" sz="3200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Cardano</a:t>
            </a: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(ADA) +/- 5% per jaar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486042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nl-NL" sz="3200" i="1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Trading</a:t>
            </a:r>
            <a:b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Handmatig</a:t>
            </a:r>
            <a:b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 </a:t>
            </a:r>
            <a:r>
              <a:rPr kumimoji="0" lang="nl-NL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Gridbot</a:t>
            </a:r>
            <a:endParaRPr kumimoji="0" lang="nl-NL" b="0" i="1" u="none" strike="noStrike" kern="1200" cap="none" spc="0" normalizeH="0" baseline="0" noProof="0" dirty="0">
              <a:ln>
                <a:noFill/>
              </a:ln>
              <a:solidFill>
                <a:srgbClr val="486042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A7D3571A-4CC7-4B7B-A624-FC36FFCA4912}"/>
              </a:ext>
            </a:extLst>
          </p:cNvPr>
          <p:cNvSpPr txBox="1"/>
          <p:nvPr/>
        </p:nvSpPr>
        <p:spPr>
          <a:xfrm>
            <a:off x="720634" y="664661"/>
            <a:ext cx="1039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486042"/>
                </a:solidFill>
                <a:latin typeface="+mj-lt"/>
              </a:rPr>
              <a:t>Vragen  of  Onduidelijkheden?</a:t>
            </a:r>
          </a:p>
        </p:txBody>
      </p:sp>
    </p:spTree>
    <p:extLst>
      <p:ext uri="{BB962C8B-B14F-4D97-AF65-F5344CB8AC3E}">
        <p14:creationId xmlns:p14="http://schemas.microsoft.com/office/powerpoint/2010/main" val="315173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E7220-9D1E-46D8-9246-23D71286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82" y="890052"/>
            <a:ext cx="5494681" cy="1679611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486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Programma van vandaag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D7836E-4ACA-42B0-9421-0166FAE9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B9EAB3BA-07EE-4B64-A177-47C30D77587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6EC5082-319C-41D6-B478-2F35E8303C83}"/>
              </a:ext>
            </a:extLst>
          </p:cNvPr>
          <p:cNvSpPr txBox="1"/>
          <p:nvPr/>
        </p:nvSpPr>
        <p:spPr>
          <a:xfrm>
            <a:off x="6505303" y="890052"/>
            <a:ext cx="48876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4000" b="1" dirty="0">
                <a:solidFill>
                  <a:srgbClr val="486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ben ik?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4000" b="1" dirty="0">
                <a:solidFill>
                  <a:srgbClr val="486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is Crypto?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4000" b="1" dirty="0">
                <a:solidFill>
                  <a:srgbClr val="486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Praktisch beginnen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4000" b="1" dirty="0">
                <a:solidFill>
                  <a:srgbClr val="486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Veiligheid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4000" b="1" dirty="0">
                <a:solidFill>
                  <a:srgbClr val="486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Welke </a:t>
            </a:r>
            <a:r>
              <a:rPr lang="nl-NL" sz="4000" b="1" dirty="0" err="1">
                <a:solidFill>
                  <a:srgbClr val="486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Crypto’s</a:t>
            </a:r>
            <a:r>
              <a:rPr lang="nl-NL" sz="4000" b="1" dirty="0">
                <a:solidFill>
                  <a:srgbClr val="486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4000" b="1" dirty="0">
                <a:solidFill>
                  <a:srgbClr val="486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4000" b="1" dirty="0">
                <a:solidFill>
                  <a:srgbClr val="486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Bonus</a:t>
            </a:r>
          </a:p>
          <a:p>
            <a:endParaRPr lang="nl-NL" sz="4000" b="1" dirty="0">
              <a:solidFill>
                <a:srgbClr val="4860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13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7FF9BB-1795-440F-B839-5A7C6CAE6D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548" y="2080814"/>
            <a:ext cx="10394707" cy="3311189"/>
          </a:xfrm>
        </p:spPr>
        <p:txBody>
          <a:bodyPr>
            <a:normAutofit/>
          </a:bodyPr>
          <a:lstStyle/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lang="nl-NL" sz="28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</a:t>
            </a: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Rens Baggermans</a:t>
            </a:r>
            <a:br>
              <a:rPr lang="nl-NL" sz="28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sz="18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</a:t>
            </a:r>
            <a:br>
              <a:rPr lang="nl-NL" sz="28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sz="28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</a:t>
            </a: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Beleggen  &gt;  Traden  &gt;  Crypto</a:t>
            </a:r>
            <a:br>
              <a:rPr lang="nl-NL" sz="18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br>
              <a:rPr lang="nl-NL" sz="18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sz="18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</a:t>
            </a: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Laag Kopen / Hoog Verkopen</a:t>
            </a:r>
            <a:br>
              <a:rPr lang="nl-NL" sz="18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endParaRPr lang="nl-NL" sz="2800" cap="none" dirty="0">
              <a:solidFill>
                <a:srgbClr val="48604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8FF957B-8F4C-4D4B-A383-78480236F898}"/>
              </a:ext>
            </a:extLst>
          </p:cNvPr>
          <p:cNvSpPr txBox="1"/>
          <p:nvPr/>
        </p:nvSpPr>
        <p:spPr>
          <a:xfrm>
            <a:off x="720634" y="618309"/>
            <a:ext cx="1039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486042"/>
                </a:solidFill>
                <a:latin typeface="+mj-lt"/>
              </a:rPr>
              <a:t>Wie ben ik?</a:t>
            </a:r>
          </a:p>
        </p:txBody>
      </p:sp>
    </p:spTree>
    <p:extLst>
      <p:ext uri="{BB962C8B-B14F-4D97-AF65-F5344CB8AC3E}">
        <p14:creationId xmlns:p14="http://schemas.microsoft.com/office/powerpoint/2010/main" val="41127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35AE66F0-53C6-4C04-82AD-2ECFB1369D35}"/>
              </a:ext>
            </a:extLst>
          </p:cNvPr>
          <p:cNvSpPr txBox="1"/>
          <p:nvPr/>
        </p:nvSpPr>
        <p:spPr>
          <a:xfrm>
            <a:off x="720633" y="365473"/>
            <a:ext cx="1039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486042"/>
                </a:solidFill>
                <a:latin typeface="+mj-lt"/>
              </a:rPr>
              <a:t>Wat  is  Crypto?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CB23FD88-CA60-4B1E-84F4-0FC2B12457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633" y="1037492"/>
            <a:ext cx="10640892" cy="506019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lang="nl-NL" sz="28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Geld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- Ruilmiddel (direct ruilen is onpraktisch)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- Rekeneenheid (gemakkelijke, universele duiding van waarde)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- Opslag van waarde (hoe verhandelbaar is het)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    ~ Verhandelbaar op </a:t>
            </a:r>
            <a:r>
              <a:rPr lang="nl-NL" i="1" u="sng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schaal</a:t>
            </a: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(gemak van deelbaarheid)</a:t>
            </a:r>
            <a:b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    ~ Verhandelbaar per </a:t>
            </a:r>
            <a:r>
              <a:rPr lang="nl-NL" i="1" u="sng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locatie</a:t>
            </a: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(gemak van transport)</a:t>
            </a:r>
            <a:b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    ~ Verhandelbaar door de </a:t>
            </a:r>
            <a:r>
              <a:rPr lang="nl-NL" i="1" u="sng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tijd</a:t>
            </a: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(behoud van waarde in de toekomst)</a:t>
            </a:r>
            <a:b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</a:t>
            </a:r>
            <a:r>
              <a:rPr lang="nl-NL" sz="24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*Moeilijk en makkelijk geld (hard </a:t>
            </a:r>
            <a:r>
              <a:rPr lang="nl-NL" sz="2400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and</a:t>
            </a:r>
            <a:r>
              <a:rPr lang="nl-NL" sz="24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easy money)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 </a:t>
            </a: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Voorraad en toestroom (stock to flow)</a:t>
            </a:r>
            <a:b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 </a:t>
            </a: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Waardevolle metalen, goudstandaard en fiat</a:t>
            </a:r>
            <a:br>
              <a:rPr lang="nl-NL" sz="28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br>
              <a:rPr lang="nl-NL" sz="18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endParaRPr lang="nl-NL" sz="2800" cap="none" dirty="0">
              <a:solidFill>
                <a:srgbClr val="48604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7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35AE66F0-53C6-4C04-82AD-2ECFB1369D35}"/>
              </a:ext>
            </a:extLst>
          </p:cNvPr>
          <p:cNvSpPr txBox="1"/>
          <p:nvPr/>
        </p:nvSpPr>
        <p:spPr>
          <a:xfrm>
            <a:off x="720633" y="241676"/>
            <a:ext cx="1039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486042"/>
                </a:solidFill>
                <a:latin typeface="+mj-lt"/>
              </a:rPr>
              <a:t>Wat  is  Crypto?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CB23FD88-CA60-4B1E-84F4-0FC2B12457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633" y="1011117"/>
            <a:ext cx="10902798" cy="512240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</a:t>
            </a:r>
            <a:r>
              <a:rPr lang="nl-NL" sz="3200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Bitcoin</a:t>
            </a:r>
            <a:b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- Technologische oplossing voor voorgenoemde problemen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  </a:t>
            </a: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~ Stock to flow  &gt;  </a:t>
            </a:r>
            <a:r>
              <a:rPr lang="nl-NL" i="1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Hardest</a:t>
            </a: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money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- Betalingen: Cash, bemiddeld en </a:t>
            </a:r>
            <a:r>
              <a:rPr lang="nl-NL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Bitcoin</a:t>
            </a: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(geen derden, p2p)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- Blockchain: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  </a:t>
            </a: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~ Verdeeld grootboek (Distributed </a:t>
            </a:r>
            <a:r>
              <a:rPr lang="nl-NL" i="1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ledger</a:t>
            </a: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)</a:t>
            </a:r>
            <a:b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  ~ Transactie data: </a:t>
            </a:r>
            <a:b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     Verspreid bijgehouden, gecontroleerd en opgeslagen</a:t>
            </a:r>
            <a:b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  ~ Geen </a:t>
            </a:r>
            <a:r>
              <a:rPr lang="nl-NL" i="1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S.P.o.F</a:t>
            </a: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. (Single Point of Failure)</a:t>
            </a:r>
            <a:b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     Er moet grootschalige overeenstemming </a:t>
            </a:r>
            <a:r>
              <a:rPr lang="nl-NL" i="1" cap="none">
                <a:solidFill>
                  <a:srgbClr val="486042"/>
                </a:solidFill>
                <a:latin typeface="Arial Black" panose="020B0A04020102020204" pitchFamily="34" charset="0"/>
              </a:rPr>
              <a:t>zijn (super </a:t>
            </a: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veilig)</a:t>
            </a:r>
            <a:b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  ~ Stel het grootboek voor in een </a:t>
            </a:r>
            <a:r>
              <a:rPr lang="nl-NL" i="1" u="sng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ketting door de tijd</a:t>
            </a:r>
            <a:b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     Om 10 min. wordt nieuw “block” toegevoegd en de ketting verlengd</a:t>
            </a:r>
            <a:br>
              <a:rPr lang="nl-NL" i="1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- </a:t>
            </a:r>
            <a:r>
              <a:rPr lang="nl-NL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Mining</a:t>
            </a: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&gt; Rekenraadsels &gt; Toenemende moeilijkheid</a:t>
            </a:r>
            <a:b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endParaRPr lang="nl-NL" sz="3200" cap="none" dirty="0">
              <a:solidFill>
                <a:srgbClr val="48604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5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35AE66F0-53C6-4C04-82AD-2ECFB1369D35}"/>
              </a:ext>
            </a:extLst>
          </p:cNvPr>
          <p:cNvSpPr txBox="1"/>
          <p:nvPr/>
        </p:nvSpPr>
        <p:spPr>
          <a:xfrm>
            <a:off x="720633" y="416193"/>
            <a:ext cx="1039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486042"/>
                </a:solidFill>
                <a:latin typeface="+mj-lt"/>
              </a:rPr>
              <a:t>Wat  is  Crypto?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CB23FD88-CA60-4B1E-84F4-0FC2B12457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633" y="1185634"/>
            <a:ext cx="10394707" cy="4740823"/>
          </a:xfrm>
        </p:spPr>
        <p:txBody>
          <a:bodyPr>
            <a:normAutofit/>
          </a:bodyPr>
          <a:lstStyle/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lang="nl-NL" sz="3200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Altcoins</a:t>
            </a: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</a:t>
            </a:r>
            <a:r>
              <a:rPr lang="nl-NL" sz="2400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(alle </a:t>
            </a:r>
            <a:r>
              <a:rPr lang="nl-NL" sz="2400" i="1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coins</a:t>
            </a:r>
            <a:r>
              <a:rPr lang="nl-NL" sz="2400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buiten </a:t>
            </a:r>
            <a:r>
              <a:rPr lang="nl-NL" sz="2400" i="1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Bitcoin</a:t>
            </a:r>
            <a:r>
              <a:rPr lang="nl-NL" sz="2400" i="1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)</a:t>
            </a:r>
            <a:br>
              <a:rPr lang="nl-NL" sz="2400" i="1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- Geheel andere </a:t>
            </a:r>
            <a:r>
              <a:rPr lang="nl-NL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blockchains</a:t>
            </a: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/platforms met eigen </a:t>
            </a:r>
            <a:r>
              <a:rPr lang="nl-NL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coins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~ Evt. met andere crypto apps erop ontwikkeld (incl. </a:t>
            </a:r>
            <a:r>
              <a:rPr lang="nl-NL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coins</a:t>
            </a: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)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- Vaak worden specifieke niches bediend, bijvoorbeeld: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~ </a:t>
            </a:r>
            <a:r>
              <a:rPr lang="nl-NL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DeFi</a:t>
            </a: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(</a:t>
            </a:r>
            <a:r>
              <a:rPr lang="nl-NL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decentralised</a:t>
            </a: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</a:t>
            </a:r>
            <a:r>
              <a:rPr lang="nl-NL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finance</a:t>
            </a: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)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~ Gaming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~ Gedecentraliseerde exchanges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 ~ Etc. etc.</a:t>
            </a:r>
            <a:endParaRPr lang="nl-NL" sz="3200" cap="none" dirty="0">
              <a:solidFill>
                <a:srgbClr val="48604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5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9C7C95F-E7BE-4A1C-9867-E457029A91BA}"/>
              </a:ext>
            </a:extLst>
          </p:cNvPr>
          <p:cNvSpPr txBox="1"/>
          <p:nvPr/>
        </p:nvSpPr>
        <p:spPr>
          <a:xfrm>
            <a:off x="720634" y="664661"/>
            <a:ext cx="1039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486042"/>
                </a:solidFill>
                <a:latin typeface="+mj-lt"/>
              </a:rPr>
              <a:t>Praktisch  Beginnen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4145927-0264-4C0B-8BA9-95AB3B8308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634" y="1744803"/>
            <a:ext cx="10394707" cy="4194444"/>
          </a:xfrm>
        </p:spPr>
        <p:txBody>
          <a:bodyPr>
            <a:normAutofit lnSpcReduction="10000"/>
          </a:bodyPr>
          <a:lstStyle/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lang="nl-NL" sz="28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</a:t>
            </a: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Waar te krijgen?</a:t>
            </a:r>
            <a:br>
              <a:rPr lang="nl-NL" sz="28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sz="28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</a:t>
            </a:r>
            <a:r>
              <a:rPr lang="nl-NL" u="sng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Bitvavo.com</a:t>
            </a: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/ Kraken.com / Binance.com / Kucoin.com</a:t>
            </a:r>
          </a:p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Hoe maak ik een account?</a:t>
            </a:r>
          </a:p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Hoe zet je geld op een exchange?</a:t>
            </a:r>
          </a:p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Waar op letten (risico’s)?</a:t>
            </a:r>
          </a:p>
          <a:p>
            <a:pPr marL="0" indent="0">
              <a:buClr>
                <a:srgbClr val="486042"/>
              </a:buClr>
              <a:buNone/>
            </a:pPr>
            <a:br>
              <a:rPr lang="nl-NL" sz="18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endParaRPr lang="nl-NL" sz="2800" cap="none" dirty="0">
              <a:solidFill>
                <a:srgbClr val="48604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A7D3571A-4CC7-4B7B-A624-FC36FFCA4912}"/>
              </a:ext>
            </a:extLst>
          </p:cNvPr>
          <p:cNvSpPr txBox="1"/>
          <p:nvPr/>
        </p:nvSpPr>
        <p:spPr>
          <a:xfrm>
            <a:off x="720634" y="664661"/>
            <a:ext cx="1039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486042"/>
                </a:solidFill>
                <a:latin typeface="+mj-lt"/>
              </a:rPr>
              <a:t>Veiligheid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3F2A8660-DCAA-4B54-9694-785D8F2F81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633" y="1265832"/>
            <a:ext cx="10394707" cy="4194444"/>
          </a:xfrm>
        </p:spPr>
        <p:txBody>
          <a:bodyPr>
            <a:normAutofit/>
          </a:bodyPr>
          <a:lstStyle/>
          <a:p>
            <a:pPr marL="0" indent="0">
              <a:buClr>
                <a:srgbClr val="486042"/>
              </a:buClr>
              <a:buNone/>
            </a:pPr>
            <a:r>
              <a:rPr lang="nl-NL" sz="28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</a:t>
            </a:r>
            <a:endParaRPr lang="nl-NL" sz="3200" cap="none" dirty="0">
              <a:solidFill>
                <a:srgbClr val="486042"/>
              </a:solidFill>
              <a:latin typeface="Arial Black" panose="020B0A04020102020204" pitchFamily="34" charset="0"/>
            </a:endParaRPr>
          </a:p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</a:t>
            </a:r>
            <a:r>
              <a:rPr lang="nl-NL" sz="3200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Not</a:t>
            </a: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</a:t>
            </a:r>
            <a:r>
              <a:rPr lang="nl-NL" sz="3200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your</a:t>
            </a: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</a:t>
            </a:r>
            <a:r>
              <a:rPr lang="nl-NL" sz="3200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keys</a:t>
            </a: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, </a:t>
            </a:r>
            <a:r>
              <a:rPr lang="nl-NL" sz="3200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not</a:t>
            </a: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</a:t>
            </a:r>
            <a:r>
              <a:rPr lang="nl-NL" sz="3200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your</a:t>
            </a: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</a:t>
            </a:r>
            <a:r>
              <a:rPr lang="nl-NL" sz="3200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coins</a:t>
            </a: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…</a:t>
            </a:r>
          </a:p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</a:t>
            </a:r>
            <a:r>
              <a:rPr lang="nl-NL" sz="3200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Cold</a:t>
            </a: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storage wallet</a:t>
            </a:r>
            <a:b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Nano </a:t>
            </a:r>
            <a:r>
              <a:rPr lang="nl-NL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Ledger</a:t>
            </a: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S / Nano </a:t>
            </a:r>
            <a:r>
              <a:rPr lang="nl-NL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Ledger</a:t>
            </a: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X</a:t>
            </a:r>
            <a:b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r>
              <a:rPr lang="nl-NL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       </a:t>
            </a:r>
            <a:r>
              <a:rPr lang="nl-NL" cap="none" dirty="0" err="1">
                <a:solidFill>
                  <a:srgbClr val="486042"/>
                </a:solidFill>
                <a:latin typeface="Arial Black" panose="020B0A04020102020204" pitchFamily="34" charset="0"/>
              </a:rPr>
              <a:t>Trezor</a:t>
            </a:r>
            <a:endParaRPr lang="nl-NL" sz="3200" cap="none" dirty="0">
              <a:solidFill>
                <a:srgbClr val="486042"/>
              </a:solidFill>
              <a:latin typeface="Arial Black" panose="020B0A04020102020204" pitchFamily="34" charset="0"/>
            </a:endParaRPr>
          </a:p>
          <a:p>
            <a:pPr marL="0" indent="0">
              <a:buClr>
                <a:srgbClr val="486042"/>
              </a:buClr>
              <a:buNone/>
            </a:pPr>
            <a:br>
              <a:rPr lang="nl-NL" sz="18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endParaRPr lang="nl-NL" sz="2800" cap="none" dirty="0">
              <a:solidFill>
                <a:srgbClr val="48604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A7D3571A-4CC7-4B7B-A624-FC36FFCA4912}"/>
              </a:ext>
            </a:extLst>
          </p:cNvPr>
          <p:cNvSpPr txBox="1"/>
          <p:nvPr/>
        </p:nvSpPr>
        <p:spPr>
          <a:xfrm>
            <a:off x="720634" y="664661"/>
            <a:ext cx="1039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486042"/>
                </a:solidFill>
                <a:latin typeface="+mj-lt"/>
              </a:rPr>
              <a:t>Welke </a:t>
            </a:r>
            <a:r>
              <a:rPr lang="nl-NL" sz="4400" dirty="0" err="1">
                <a:solidFill>
                  <a:srgbClr val="486042"/>
                </a:solidFill>
                <a:latin typeface="+mj-lt"/>
              </a:rPr>
              <a:t>Crypto’s</a:t>
            </a:r>
            <a:r>
              <a:rPr lang="nl-NL" sz="4400" dirty="0">
                <a:solidFill>
                  <a:srgbClr val="486042"/>
                </a:solidFill>
                <a:latin typeface="+mj-lt"/>
              </a:rPr>
              <a:t> ?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3F2A8660-DCAA-4B54-9694-785D8F2F81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633" y="1265832"/>
            <a:ext cx="10394707" cy="4194444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486042"/>
              </a:buClr>
              <a:buNone/>
            </a:pPr>
            <a:r>
              <a:rPr lang="nl-NL" sz="28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</a:t>
            </a:r>
            <a:endParaRPr lang="nl-NL" sz="3200" cap="none" dirty="0">
              <a:solidFill>
                <a:srgbClr val="486042"/>
              </a:solidFill>
              <a:latin typeface="Arial Black" panose="020B0A04020102020204" pitchFamily="34" charset="0"/>
            </a:endParaRPr>
          </a:p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Simpel houden</a:t>
            </a:r>
          </a:p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lang="nl-NL" sz="3200" cap="none" dirty="0">
                <a:solidFill>
                  <a:srgbClr val="486042"/>
                </a:solidFill>
                <a:latin typeface="Arial Black" panose="020B0A04020102020204" pitchFamily="34" charset="0"/>
              </a:rPr>
              <a:t>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Waar let ik op?</a:t>
            </a:r>
          </a:p>
          <a:p>
            <a:pPr>
              <a:buClr>
                <a:srgbClr val="486042"/>
              </a:buClr>
              <a:buFont typeface="Wingdings" panose="05000000000000000000" pitchFamily="2" charset="2"/>
              <a:buChar char="Ø"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Uitgelicht:</a:t>
            </a:r>
            <a:b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b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Bitcoin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(BTC)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Ethereum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(ETH)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Cardano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(ADA)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Gaming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coins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bijvoorbeeld: The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Sandbox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(SAND) en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Enjin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(ENJ)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8604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lang="nl-NL" sz="1800" cap="none" dirty="0">
                <a:solidFill>
                  <a:srgbClr val="486042"/>
                </a:solidFill>
                <a:latin typeface="Arial Black" panose="020B0A04020102020204" pitchFamily="34" charset="0"/>
              </a:rPr>
            </a:br>
            <a:endParaRPr lang="nl-NL" sz="2800" cap="none" dirty="0">
              <a:solidFill>
                <a:srgbClr val="48604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7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Aangepast 3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573</Words>
  <Application>Microsoft Office PowerPoint</Application>
  <PresentationFormat>Breedbeeld</PresentationFormat>
  <Paragraphs>45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Impact</vt:lpstr>
      <vt:lpstr>Wingdings</vt:lpstr>
      <vt:lpstr>Belangrijke gebeurtenis</vt:lpstr>
      <vt:lpstr>Crypto: vliegende start</vt:lpstr>
      <vt:lpstr>Programma van vandaag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Maatschappelijk ondernemen in onderwijs</dc:title>
  <dc:creator>Wilma Verberne</dc:creator>
  <cp:lastModifiedBy>Bianca Welten</cp:lastModifiedBy>
  <cp:revision>64</cp:revision>
  <dcterms:created xsi:type="dcterms:W3CDTF">2020-09-12T10:31:49Z</dcterms:created>
  <dcterms:modified xsi:type="dcterms:W3CDTF">2021-10-22T09:01:27Z</dcterms:modified>
</cp:coreProperties>
</file>